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9" r:id="rId4"/>
    <p:sldMasterId id="2147483691" r:id="rId5"/>
  </p:sldMasterIdLst>
  <p:notesMasterIdLst>
    <p:notesMasterId r:id="rId7"/>
  </p:notesMasterIdLst>
  <p:handoutMasterIdLst>
    <p:handoutMasterId r:id="rId8"/>
  </p:handoutMasterIdLst>
  <p:sldIdLst>
    <p:sldId id="3036" r:id="rId6"/>
  </p:sldIdLst>
  <p:sldSz cx="6858000" cy="9906000" type="A4"/>
  <p:notesSz cx="6858000" cy="9144000"/>
  <p:custDataLst>
    <p:tags r:id="rId9"/>
  </p:custDataLst>
  <p:defaultTextStyle>
    <a:defPPr>
      <a:defRPr lang="en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982E"/>
    <a:srgbClr val="459ADD"/>
    <a:srgbClr val="9BCD77"/>
    <a:srgbClr val="E4E5E7"/>
    <a:srgbClr val="388D79"/>
    <a:srgbClr val="E5E5E5"/>
    <a:srgbClr val="7AD19B"/>
    <a:srgbClr val="69C592"/>
    <a:srgbClr val="5BDC94"/>
    <a:srgbClr val="F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49" autoAdjust="0"/>
    <p:restoredTop sz="94610"/>
  </p:normalViewPr>
  <p:slideViewPr>
    <p:cSldViewPr snapToGrid="0">
      <p:cViewPr varScale="1">
        <p:scale>
          <a:sx n="74" d="100"/>
          <a:sy n="74" d="100"/>
        </p:scale>
        <p:origin x="31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200" d="100"/>
        <a:sy n="200" d="100"/>
      </p:scale>
      <p:origin x="0" y="-7504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F6C57DA-C340-7F41-994B-08D1DA3E37B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7E6AE6-C376-E841-BFD6-4ADF30B8D4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D4C54D-4C07-B44F-AA4E-45522C002639}" type="datetimeFigureOut">
              <a:rPr lang="en-PT" smtClean="0"/>
              <a:t>04/29/2026</a:t>
            </a:fld>
            <a:endParaRPr lang="en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E9BD14-B87E-C649-A54D-AD32403212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CFA3DF-0DD0-B748-BE15-C5D9A3FB8B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489F5-BF3F-9F40-BFDB-EBCDC3F872A7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322708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0AD0E-9097-564E-8589-6A953DEF9D59}" type="datetimeFigureOut">
              <a:rPr lang="en-PT" smtClean="0"/>
              <a:t>04/29/2026</a:t>
            </a:fld>
            <a:endParaRPr lang="en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28F4F3-9A13-A247-A912-194583ECDC3A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606241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en-PT" smtClean="0"/>
              <a:t>04/29/2026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7ED8-1215-3E48-B0B8-A9F4D68EE4D2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76129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en-PT" smtClean="0"/>
              <a:t>04/29/2026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7ED8-1215-3E48-B0B8-A9F4D68EE4D2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228998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en-PT" smtClean="0"/>
              <a:t>04/29/2026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45D9-27A7-5A4D-89C8-B54459F501A9}" type="slidenum">
              <a:rPr lang="en-PT" smtClean="0"/>
              <a:pPr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311796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en-PT" smtClean="0"/>
              <a:t>04/29/2026</a:t>
            </a:fld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7ED8-1215-3E48-B0B8-A9F4D68EE4D2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520051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en-PT" smtClean="0"/>
              <a:t>04/29/2026</a:t>
            </a:fld>
            <a:endParaRPr lang="en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7ED8-1215-3E48-B0B8-A9F4D68EE4D2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004763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en-PT" smtClean="0"/>
              <a:t>04/29/2026</a:t>
            </a:fld>
            <a:endParaRPr lang="en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7ED8-1215-3E48-B0B8-A9F4D68EE4D2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327445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en-PT" smtClean="0"/>
              <a:t>04/29/2026</a:t>
            </a:fld>
            <a:endParaRPr lang="en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45D9-27A7-5A4D-89C8-B54459F501A9}" type="slidenum">
              <a:rPr lang="en-PT" smtClean="0"/>
              <a:pPr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783011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en-PT" smtClean="0"/>
              <a:t>04/29/2026</a:t>
            </a:fld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7ED8-1215-3E48-B0B8-A9F4D68EE4D2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614265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en-PT" smtClean="0"/>
              <a:t>04/29/2026</a:t>
            </a:fld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7ED8-1215-3E48-B0B8-A9F4D68EE4D2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870772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en-PT" smtClean="0"/>
              <a:t>04/29/2026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7ED8-1215-3E48-B0B8-A9F4D68EE4D2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700151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en-PT" smtClean="0"/>
              <a:t>04/29/2026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7ED8-1215-3E48-B0B8-A9F4D68EE4D2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756938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 E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31344-0EA1-1944-9280-82738D495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5494" y="9135694"/>
            <a:ext cx="1543050" cy="527403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6AC345D9-27A7-5A4D-89C8-B54459F501A9}" type="slidenum">
              <a:rPr lang="en-PT" smtClean="0"/>
              <a:pPr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600120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ULO E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31344-0EA1-1944-9280-82738D495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5494" y="9135694"/>
            <a:ext cx="1543050" cy="527403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6AC345D9-27A7-5A4D-89C8-B54459F501A9}" type="slidenum">
              <a:rPr lang="en-PT" smtClean="0"/>
              <a:pPr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836876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1.xml"/><Relationship Id="rId4" Type="http://schemas.openxmlformats.org/officeDocument/2006/relationships/image" Target="../media/image3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5">
            <a:extLst>
              <a:ext uri="{FF2B5EF4-FFF2-40B4-BE49-F238E27FC236}">
                <a16:creationId xmlns:a16="http://schemas.microsoft.com/office/drawing/2014/main" id="{690807A2-B95E-BD4E-A47E-B2C4D8BB7B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38628"/>
            <a:ext cx="6858000" cy="64243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9CC06B-DB77-B549-B828-EB73BE115F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4018" y="453276"/>
            <a:ext cx="617813" cy="572917"/>
          </a:xfrm>
          <a:prstGeom prst="rect">
            <a:avLst/>
          </a:prstGeom>
        </p:spPr>
      </p:pic>
      <p:pic>
        <p:nvPicPr>
          <p:cNvPr id="9" name="Imagem 10">
            <a:extLst>
              <a:ext uri="{FF2B5EF4-FFF2-40B4-BE49-F238E27FC236}">
                <a16:creationId xmlns:a16="http://schemas.microsoft.com/office/drawing/2014/main" id="{DA86105F-5AF4-6848-8F0A-258703ADCF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4813" y="386404"/>
            <a:ext cx="854311" cy="65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44476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514328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2" indent="-128582" algn="l" defTabSz="514328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47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1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75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39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03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68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32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896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51432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4" algn="l" defTabSz="51432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28" algn="l" defTabSz="51432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493" algn="l" defTabSz="51432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57" algn="l" defTabSz="51432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21" algn="l" defTabSz="51432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2985" algn="l" defTabSz="51432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50" algn="l" defTabSz="51432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14" algn="l" defTabSz="51432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8DBA9-D4B1-B947-B064-9036F7161024}" type="datetimeFigureOut">
              <a:rPr lang="en-PT" smtClean="0"/>
              <a:t>04/29/2026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17ED8-1215-3E48-B0B8-A9F4D68EE4D2}" type="slidenum">
              <a:rPr lang="en-PT" smtClean="0"/>
              <a:t>‹nº›</a:t>
            </a:fld>
            <a:endParaRPr lang="en-PT"/>
          </a:p>
        </p:txBody>
      </p:sp>
      <p:pic>
        <p:nvPicPr>
          <p:cNvPr id="7" name="Imagem 5">
            <a:extLst>
              <a:ext uri="{FF2B5EF4-FFF2-40B4-BE49-F238E27FC236}">
                <a16:creationId xmlns:a16="http://schemas.microsoft.com/office/drawing/2014/main" id="{83670BBD-6E36-06D4-5A58-C2F1749A24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81" b="52941"/>
          <a:stretch/>
        </p:blipFill>
        <p:spPr>
          <a:xfrm>
            <a:off x="0" y="8087660"/>
            <a:ext cx="6858000" cy="181834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5987187-2170-E22F-85CA-7E39EA26F158}"/>
              </a:ext>
            </a:extLst>
          </p:cNvPr>
          <p:cNvGrpSpPr/>
          <p:nvPr userDrawn="1"/>
        </p:nvGrpSpPr>
        <p:grpSpPr>
          <a:xfrm>
            <a:off x="4701193" y="388560"/>
            <a:ext cx="2006604" cy="595160"/>
            <a:chOff x="8377603" y="248480"/>
            <a:chExt cx="3567296" cy="41203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9BECC8D-E675-C3D7-AE79-7A88E05C7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5757" y="306099"/>
              <a:ext cx="891527" cy="321952"/>
            </a:xfrm>
            <a:prstGeom prst="rect">
              <a:avLst/>
            </a:prstGeom>
          </p:spPr>
        </p:pic>
        <p:pic>
          <p:nvPicPr>
            <p:cNvPr id="10" name="Imagem 40">
              <a:extLst>
                <a:ext uri="{FF2B5EF4-FFF2-40B4-BE49-F238E27FC236}">
                  <a16:creationId xmlns:a16="http://schemas.microsoft.com/office/drawing/2014/main" id="{04F09A90-4DA9-A297-06CC-818082584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24114" y="262926"/>
              <a:ext cx="1220785" cy="365125"/>
            </a:xfrm>
            <a:prstGeom prst="rect">
              <a:avLst/>
            </a:prstGeom>
          </p:spPr>
        </p:pic>
        <p:pic>
          <p:nvPicPr>
            <p:cNvPr id="11" name="Imagem 39">
              <a:extLst>
                <a:ext uri="{FF2B5EF4-FFF2-40B4-BE49-F238E27FC236}">
                  <a16:creationId xmlns:a16="http://schemas.microsoft.com/office/drawing/2014/main" id="{E8474F90-251A-184A-BFCF-32A616F3D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77603" y="248480"/>
              <a:ext cx="1220785" cy="4120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509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677" r:id="rId12"/>
    <p:sldLayoutId id="2147483688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recuperarportugal.gov.pt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8E443E-D5DC-7744-BDB4-1E8A4338865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246" r="23246"/>
          <a:stretch/>
        </p:blipFill>
        <p:spPr>
          <a:xfrm>
            <a:off x="0" y="5729054"/>
            <a:ext cx="6858000" cy="3165287"/>
          </a:xfrm>
          <a:prstGeom prst="rect">
            <a:avLst/>
          </a:prstGeom>
        </p:spPr>
      </p:pic>
      <p:sp>
        <p:nvSpPr>
          <p:cNvPr id="50" name="Título 1">
            <a:extLst>
              <a:ext uri="{FF2B5EF4-FFF2-40B4-BE49-F238E27FC236}">
                <a16:creationId xmlns:a16="http://schemas.microsoft.com/office/drawing/2014/main" id="{563E23F4-FB3E-8846-9752-A976CB9DDEC8}"/>
              </a:ext>
            </a:extLst>
          </p:cNvPr>
          <p:cNvSpPr txBox="1">
            <a:spLocks/>
          </p:cNvSpPr>
          <p:nvPr/>
        </p:nvSpPr>
        <p:spPr>
          <a:xfrm>
            <a:off x="683808" y="1408189"/>
            <a:ext cx="5540444" cy="344031"/>
          </a:xfrm>
          <a:prstGeom prst="rect">
            <a:avLst/>
          </a:prstGeom>
        </p:spPr>
        <p:txBody>
          <a:bodyPr vert="horz" lIns="51435" tIns="25718" rIns="51435" bIns="25718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2531" b="1" dirty="0">
              <a:solidFill>
                <a:srgbClr val="388D79"/>
              </a:solidFill>
              <a:latin typeface="Roboto"/>
              <a:ea typeface="Roboto"/>
            </a:endParaRPr>
          </a:p>
          <a:p>
            <a:endParaRPr lang="pt-PT" sz="2531" b="1" dirty="0">
              <a:solidFill>
                <a:srgbClr val="388D79"/>
              </a:solidFill>
              <a:latin typeface="Roboto"/>
              <a:ea typeface="Roboto"/>
            </a:endParaRPr>
          </a:p>
          <a:p>
            <a:endParaRPr lang="pt-PT" sz="2531" b="1" dirty="0">
              <a:solidFill>
                <a:srgbClr val="388D79"/>
              </a:solidFill>
              <a:latin typeface="Roboto"/>
              <a:ea typeface="Roboto"/>
            </a:endParaRPr>
          </a:p>
          <a:p>
            <a:r>
              <a:rPr lang="pt-PT" sz="2531" b="1" dirty="0">
                <a:solidFill>
                  <a:srgbClr val="388D79"/>
                </a:solidFill>
                <a:latin typeface="Roboto"/>
                <a:ea typeface="Roboto"/>
              </a:rPr>
              <a:t>Ficha de Projeto</a:t>
            </a:r>
          </a:p>
          <a:p>
            <a:endParaRPr lang="pt-PT" sz="2531" dirty="0"/>
          </a:p>
        </p:txBody>
      </p:sp>
      <p:sp>
        <p:nvSpPr>
          <p:cNvPr id="52" name="Título 1">
            <a:extLst>
              <a:ext uri="{FF2B5EF4-FFF2-40B4-BE49-F238E27FC236}">
                <a16:creationId xmlns:a16="http://schemas.microsoft.com/office/drawing/2014/main" id="{53FC4177-2465-8B4D-95E5-B4B90E53A768}"/>
              </a:ext>
            </a:extLst>
          </p:cNvPr>
          <p:cNvSpPr txBox="1">
            <a:spLocks/>
          </p:cNvSpPr>
          <p:nvPr/>
        </p:nvSpPr>
        <p:spPr>
          <a:xfrm>
            <a:off x="611824" y="495794"/>
            <a:ext cx="5540444" cy="269582"/>
          </a:xfrm>
          <a:prstGeom prst="rect">
            <a:avLst/>
          </a:prstGeom>
        </p:spPr>
        <p:txBody>
          <a:bodyPr vert="horz" lIns="51435" tIns="25718" rIns="51435" bIns="25718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180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7320229-A5EF-4942-B221-B836B396A448}"/>
              </a:ext>
            </a:extLst>
          </p:cNvPr>
          <p:cNvSpPr txBox="1"/>
          <p:nvPr/>
        </p:nvSpPr>
        <p:spPr>
          <a:xfrm>
            <a:off x="560113" y="1413198"/>
            <a:ext cx="5984417" cy="7553415"/>
          </a:xfrm>
          <a:prstGeom prst="rect">
            <a:avLst/>
          </a:prstGeom>
          <a:noFill/>
        </p:spPr>
        <p:txBody>
          <a:bodyPr wrap="square" lIns="51435" tIns="25718" rIns="51435" bIns="25718" rtlCol="0" anchor="t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t-PT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3"/>
              </a:rPr>
              <a:t>https://recuperarportugal.gov.pt/</a:t>
            </a:r>
            <a:endParaRPr lang="pt-PT" sz="1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endParaRPr lang="pt-PT" sz="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pt-PT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Designação do Projeto: </a:t>
            </a:r>
            <a:r>
              <a:rPr lang="pt-PT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Linha IA nas PME - </a:t>
            </a:r>
            <a:r>
              <a:rPr lang="pt-PT" sz="1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Train</a:t>
            </a:r>
            <a:r>
              <a:rPr lang="pt-PT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PT" sz="1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Your</a:t>
            </a:r>
            <a:r>
              <a:rPr lang="pt-PT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PT" sz="1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Dog</a:t>
            </a:r>
            <a:r>
              <a:rPr lang="pt-PT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4.0 — Automação e Inteligência Artificial para Serviços Caninos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Código do projeto: </a:t>
            </a:r>
            <a:r>
              <a:rPr lang="pt-PT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23994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Aviso: </a:t>
            </a:r>
            <a:r>
              <a:rPr lang="pt-PT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03/C05-i14.01/2025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Região de intervenção: </a:t>
            </a:r>
            <a:r>
              <a:rPr lang="pt-PT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NORTE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Entidade beneficiária: </a:t>
            </a:r>
            <a:r>
              <a:rPr lang="pt-PT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TRAIN YOUR DOG, LDA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Data de início: </a:t>
            </a:r>
            <a:r>
              <a:rPr lang="pt-PT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01/11/2025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Data de conclusão: </a:t>
            </a:r>
            <a:r>
              <a:rPr lang="pt-PT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31/10/2027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Investimento total elegível: </a:t>
            </a:r>
            <a:r>
              <a:rPr lang="pt-PT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142.575,00€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Apoio financeiro da União Europeia: </a:t>
            </a:r>
            <a:r>
              <a:rPr lang="pt-PT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106.931,25€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t-PT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Objetivos, atividades e resultados esperados/atingidos: </a:t>
            </a:r>
            <a:r>
              <a:rPr lang="pt-PT" sz="1400" dirty="0"/>
              <a:t>Objetivos: digitalizar e automatizar a </a:t>
            </a:r>
            <a:r>
              <a:rPr lang="pt-PT" sz="1400" dirty="0" err="1"/>
              <a:t>Train</a:t>
            </a:r>
            <a:r>
              <a:rPr lang="pt-PT" sz="1400" dirty="0"/>
              <a:t> </a:t>
            </a:r>
            <a:r>
              <a:rPr lang="pt-PT" sz="1400" dirty="0" err="1"/>
              <a:t>Your</a:t>
            </a:r>
            <a:r>
              <a:rPr lang="pt-PT" sz="1400" dirty="0"/>
              <a:t> </a:t>
            </a:r>
            <a:r>
              <a:rPr lang="pt-PT" sz="1400" dirty="0" err="1"/>
              <a:t>Dog</a:t>
            </a:r>
            <a:r>
              <a:rPr lang="pt-PT" sz="1400" dirty="0"/>
              <a:t> com IA, melhorando a gestão, o atendimento e a experiência do cliente.</a:t>
            </a:r>
            <a:br>
              <a:rPr lang="pt-PT" sz="1400" dirty="0"/>
            </a:br>
            <a:r>
              <a:rPr lang="pt-PT" sz="1400" dirty="0"/>
              <a:t>Atividades: implementação do SICAIA, integrando CRM, reservas, faturação, comunicação multicanal, marketing, </a:t>
            </a:r>
            <a:r>
              <a:rPr lang="pt-PT" sz="1400" dirty="0" err="1"/>
              <a:t>analytics</a:t>
            </a:r>
            <a:r>
              <a:rPr lang="pt-PT" sz="1400" dirty="0"/>
              <a:t>, IA generativa e formação da equipa.</a:t>
            </a:r>
            <a:br>
              <a:rPr lang="pt-PT" sz="1400" dirty="0"/>
            </a:br>
            <a:r>
              <a:rPr lang="pt-PT" sz="1400" dirty="0"/>
              <a:t>Resultados esperados/atingidos: redução dos tempos de resposta, automação de tarefas repetitivas, aumento da conversão de leads, melhoria do NPS, maior eficiência operacional e apoio à expansão nacional e internacional.</a:t>
            </a:r>
            <a:endParaRPr lang="pt-PT" sz="1350" dirty="0">
              <a:solidFill>
                <a:srgbClr val="69C59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Retângulo 17">
            <a:extLst>
              <a:ext uri="{FF2B5EF4-FFF2-40B4-BE49-F238E27FC236}">
                <a16:creationId xmlns:a16="http://schemas.microsoft.com/office/drawing/2014/main" id="{854B25E9-3A19-F048-8435-2954875643E0}"/>
              </a:ext>
            </a:extLst>
          </p:cNvPr>
          <p:cNvSpPr/>
          <p:nvPr/>
        </p:nvSpPr>
        <p:spPr>
          <a:xfrm>
            <a:off x="636854" y="1056794"/>
            <a:ext cx="46954" cy="23657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013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9397AD-E567-4AA9-8E5E-7652849BD7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928" y="9268641"/>
            <a:ext cx="3699602" cy="534095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1A5923E9-69A4-5BCB-12FE-939D13518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9228" y="161279"/>
            <a:ext cx="3699602" cy="53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0901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STSLIDEVIEWED" val="3036,1,Slide2781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001BEB3FB10A449478BC1605F922E5" ma:contentTypeVersion="21" ma:contentTypeDescription="Create a new document." ma:contentTypeScope="" ma:versionID="5e8e60d394f3b973ee418a51a921412a">
  <xsd:schema xmlns:xsd="http://www.w3.org/2001/XMLSchema" xmlns:xs="http://www.w3.org/2001/XMLSchema" xmlns:p="http://schemas.microsoft.com/office/2006/metadata/properties" xmlns:ns2="6ea4b692-d610-4d07-8614-9c17e0645d9a" xmlns:ns3="cebe9e17-f7b0-44b5-9033-9bb7a08ffccf" targetNamespace="http://schemas.microsoft.com/office/2006/metadata/properties" ma:root="true" ma:fieldsID="1a70a98738704ee741c1bed8af894b17" ns2:_="" ns3:_="">
    <xsd:import namespace="6ea4b692-d610-4d07-8614-9c17e0645d9a"/>
    <xsd:import namespace="cebe9e17-f7b0-44b5-9033-9bb7a08ffc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Detalhes" minOccurs="0"/>
                <xsd:element ref="ns2:testecolum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a4b692-d610-4d07-8614-9c17e0645d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32b56f1-97b3-4ebf-8bb0-3f4b3dafe7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Detalhes" ma:index="23" nillable="true" ma:displayName="Detalhes" ma:default="teste" ma:format="Dropdown" ma:internalName="Detalhes">
      <xsd:simpleType>
        <xsd:restriction base="dms:Note">
          <xsd:maxLength value="255"/>
        </xsd:restriction>
      </xsd:simpleType>
    </xsd:element>
    <xsd:element name="testecolumn" ma:index="24" nillable="true" ma:displayName="teste column" ma:description="Coluna de teste" ma:format="Dropdown" ma:internalName="testecolumn">
      <xsd:simpleType>
        <xsd:restriction base="dms:Text">
          <xsd:maxLength value="255"/>
        </xsd:restriction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be9e17-f7b0-44b5-9033-9bb7a08ffcc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9976054-e8c1-425e-998f-007a03b94c2e}" ma:internalName="TaxCatchAll" ma:showField="CatchAllData" ma:web="cebe9e17-f7b0-44b5-9033-9bb7a08ffc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ebe9e17-f7b0-44b5-9033-9bb7a08ffccf" xsi:nil="true"/>
    <lcf76f155ced4ddcb4097134ff3c332f xmlns="6ea4b692-d610-4d07-8614-9c17e0645d9a">
      <Terms xmlns="http://schemas.microsoft.com/office/infopath/2007/PartnerControls"/>
    </lcf76f155ced4ddcb4097134ff3c332f>
    <Detalhes xmlns="6ea4b692-d610-4d07-8614-9c17e0645d9a">teste</Detalhes>
    <testecolumn xmlns="6ea4b692-d610-4d07-8614-9c17e0645d9a" xsi:nil="true"/>
  </documentManagement>
</p:properties>
</file>

<file path=customXml/itemProps1.xml><?xml version="1.0" encoding="utf-8"?>
<ds:datastoreItem xmlns:ds="http://schemas.openxmlformats.org/officeDocument/2006/customXml" ds:itemID="{12F673C0-D500-4721-A47F-B76C18C089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951838-E8EF-46BC-9E4B-4286D76D91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a4b692-d610-4d07-8614-9c17e0645d9a"/>
    <ds:schemaRef ds:uri="cebe9e17-f7b0-44b5-9033-9bb7a08ffc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674E9FC-8D94-4FEA-B6BC-3680313CE380}">
  <ds:schemaRefs>
    <ds:schemaRef ds:uri="cebe9e17-f7b0-44b5-9033-9bb7a08ffccf"/>
    <ds:schemaRef ds:uri="http://purl.org/dc/terms/"/>
    <ds:schemaRef ds:uri="http://purl.org/dc/elements/1.1/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6ea4b692-d610-4d07-8614-9c17e0645d9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12657</TotalTime>
  <Words>178</Words>
  <Application>Microsoft Office PowerPoint</Application>
  <PresentationFormat>Papel A4 (210x297 mm)</PresentationFormat>
  <Paragraphs>16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Roboto</vt:lpstr>
      <vt:lpstr>1_Office Theme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Sofia Costa</cp:lastModifiedBy>
  <cp:revision>19</cp:revision>
  <dcterms:created xsi:type="dcterms:W3CDTF">2022-04-06T14:10:48Z</dcterms:created>
  <dcterms:modified xsi:type="dcterms:W3CDTF">2026-04-29T14:18:57Z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0x0101000C001BEB3FB10A449478BC1605F922E5</vt:lpwstr>
  </property>
  <property fmtid="{D5CDD505-2E9C-101B-9397-08002B2CF9AE}" pid="3" name="MediaServiceImageTags">
    <vt:lpwstr/>
  </property>
</Properties>
</file>